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charts/style1.xml" ContentType="application/vnd.ms-office.chart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7" r:id="rId3"/>
    <p:sldId id="277" r:id="rId4"/>
    <p:sldId id="272" r:id="rId5"/>
    <p:sldId id="275" r:id="rId6"/>
    <p:sldId id="282" r:id="rId7"/>
    <p:sldId id="283" r:id="rId8"/>
    <p:sldId id="284" r:id="rId9"/>
    <p:sldId id="260" r:id="rId10"/>
    <p:sldId id="271" r:id="rId11"/>
    <p:sldId id="289" r:id="rId12"/>
    <p:sldId id="290" r:id="rId13"/>
    <p:sldId id="291" r:id="rId14"/>
  </p:sldIdLst>
  <p:sldSz cx="9144000" cy="6858000" type="screen4x3"/>
  <p:notesSz cx="67818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 userDrawn="1">
          <p15:clr>
            <a:srgbClr val="A4A3A4"/>
          </p15:clr>
        </p15:guide>
        <p15:guide id="2" pos="213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ED0C1"/>
    <a:srgbClr val="4331C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4788" autoAdjust="0"/>
    <p:restoredTop sz="86380" autoAdjust="0"/>
  </p:normalViewPr>
  <p:slideViewPr>
    <p:cSldViewPr snapToGrid="0">
      <p:cViewPr varScale="1">
        <p:scale>
          <a:sx n="109" d="100"/>
          <a:sy n="109" d="100"/>
        </p:scale>
        <p:origin x="-43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-2904" y="-102"/>
      </p:cViewPr>
      <p:guideLst>
        <p:guide orient="horz" pos="3127"/>
        <p:guide pos="21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2"/>
  <c:chart>
    <c:title>
      <c:layout/>
    </c:title>
    <c:plotArea>
      <c:layout>
        <c:manualLayout>
          <c:layoutTarget val="inner"/>
          <c:xMode val="edge"/>
          <c:yMode val="edge"/>
          <c:x val="0.12602789880089049"/>
          <c:y val="0.14628696412948389"/>
          <c:w val="0.84792289640492791"/>
          <c:h val="0.76367760279965025"/>
        </c:manualLayout>
      </c:layout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Динамика поступлений собственных доходов 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2025 год -7267,1</c:v>
                </c:pt>
                <c:pt idx="1">
                  <c:v>2026 год -7452,8</c:v>
                </c:pt>
                <c:pt idx="2">
                  <c:v>2027 год -7636,7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 formatCode="0.0">
                  <c:v>7267.1</c:v>
                </c:pt>
                <c:pt idx="1">
                  <c:v>7452.8</c:v>
                </c:pt>
                <c:pt idx="2">
                  <c:v>7636.7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506-42B7-83B4-57FA0AD58E6D}"/>
            </c:ext>
          </c:extLst>
        </c:ser>
        <c:overlap val="100"/>
        <c:axId val="150206336"/>
        <c:axId val="150207872"/>
      </c:barChart>
      <c:catAx>
        <c:axId val="150206336"/>
        <c:scaling>
          <c:orientation val="minMax"/>
        </c:scaling>
        <c:axPos val="b"/>
        <c:numFmt formatCode="General" sourceLinked="0"/>
        <c:tickLblPos val="nextTo"/>
        <c:crossAx val="150207872"/>
        <c:crosses val="autoZero"/>
        <c:auto val="1"/>
        <c:lblAlgn val="ctr"/>
        <c:lblOffset val="100"/>
      </c:catAx>
      <c:valAx>
        <c:axId val="150207872"/>
        <c:scaling>
          <c:orientation val="minMax"/>
        </c:scaling>
        <c:axPos val="l"/>
        <c:majorGridlines/>
        <c:numFmt formatCode="0.0" sourceLinked="1"/>
        <c:tickLblPos val="nextTo"/>
        <c:crossAx val="150206336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rotY val="12"/>
      <c:depthPercent val="100"/>
      <c:rAngAx val="1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8888880571357376E-2"/>
          <c:y val="7.9261725732127683E-2"/>
          <c:w val="0.57319072747328803"/>
          <c:h val="0.82232018281508079"/>
        </c:manualLayout>
      </c:layout>
      <c:pie3DChart>
        <c:varyColors val="1"/>
        <c:ser>
          <c:idx val="0"/>
          <c:order val="0"/>
          <c:explosion val="46"/>
          <c:dPt>
            <c:idx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549-47F1-A731-7FF1801DF15D}"/>
              </c:ext>
            </c:extLst>
          </c:dPt>
          <c:dPt>
            <c:idx val="1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549-47F1-A731-7FF1801DF15D}"/>
              </c:ext>
            </c:extLst>
          </c:dPt>
          <c:dPt>
            <c:idx val="2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549-47F1-A731-7FF1801DF15D}"/>
              </c:ext>
            </c:extLst>
          </c:dPt>
          <c:dPt>
            <c:idx val="3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549-47F1-A731-7FF1801DF15D}"/>
              </c:ext>
            </c:extLst>
          </c:dPt>
          <c:dPt>
            <c:idx val="4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F549-47F1-A731-7FF1801DF15D}"/>
              </c:ext>
            </c:extLst>
          </c:dPt>
          <c:dPt>
            <c:idx val="5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F549-47F1-A731-7FF1801DF15D}"/>
              </c:ext>
            </c:extLst>
          </c:dPt>
          <c:dPt>
            <c:idx val="6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F549-47F1-A731-7FF1801DF15D}"/>
              </c:ext>
            </c:extLst>
          </c:dPt>
          <c:dPt>
            <c:idx val="7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F549-47F1-A731-7FF1801DF15D}"/>
              </c:ext>
            </c:extLst>
          </c:dPt>
          <c:dLbls>
            <c:dLbl>
              <c:idx val="0"/>
              <c:layout>
                <c:manualLayout>
                  <c:x val="-8.0555707425241027E-2"/>
                  <c:y val="-7.6461881911348811E-2"/>
                </c:manualLayout>
              </c:layout>
              <c:showLegendKey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49-47F1-A731-7FF1801DF15D}"/>
                </c:ext>
              </c:extLst>
            </c:dLbl>
            <c:dLbl>
              <c:idx val="1"/>
              <c:layout>
                <c:manualLayout>
                  <c:x val="-3.0920264298057443E-3"/>
                  <c:y val="-3.2643497974586169E-2"/>
                </c:manualLayout>
              </c:layout>
              <c:showLegendKey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49-47F1-A731-7FF1801DF15D}"/>
                </c:ext>
              </c:extLst>
            </c:dLbl>
            <c:dLbl>
              <c:idx val="2"/>
              <c:layout>
                <c:manualLayout>
                  <c:x val="2.0131865672766928E-3"/>
                  <c:y val="4.5322625359531632E-2"/>
                </c:manualLayout>
              </c:layout>
              <c:showLegendKey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49-47F1-A731-7FF1801DF15D}"/>
                </c:ext>
              </c:extLst>
            </c:dLbl>
            <c:dLbl>
              <c:idx val="3"/>
              <c:layout>
                <c:manualLayout>
                  <c:x val="-3.7488935965464119E-2"/>
                  <c:y val="1.5953440103012501E-2"/>
                </c:manualLayout>
              </c:layout>
              <c:showLegendKey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49-47F1-A731-7FF1801DF15D}"/>
                </c:ext>
              </c:extLst>
            </c:dLbl>
            <c:dLbl>
              <c:idx val="4"/>
              <c:layout>
                <c:manualLayout>
                  <c:x val="6.4505886983645913E-2"/>
                  <c:y val="7.7619130996219102E-2"/>
                </c:manualLayout>
              </c:layout>
              <c:showLegendKey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49-47F1-A731-7FF1801DF15D}"/>
                </c:ext>
              </c:extLst>
            </c:dLbl>
            <c:dLbl>
              <c:idx val="6"/>
              <c:layout>
                <c:manualLayout>
                  <c:x val="3.6938935611269701E-2"/>
                  <c:y val="-1.6012488076413103E-2"/>
                </c:manualLayout>
              </c:layout>
              <c:showLegendKey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49-47F1-A731-7FF1801DF15D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1"/>
            <c:showPercent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Лист3!$B$1:$I$1</c:f>
              <c:strCache>
                <c:ptCount val="8"/>
                <c:pt idx="0">
                  <c:v>общегосударственные
 вопросы</c:v>
                </c:pt>
                <c:pt idx="1">
                  <c:v>Национальная оборона</c:v>
                </c:pt>
                <c:pt idx="2">
                  <c:v>Национальная 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
-коммунальное хозяйство</c:v>
                </c:pt>
                <c:pt idx="5">
                  <c:v>Образование</c:v>
                </c:pt>
                <c:pt idx="6">
                  <c:v>Культура, 
кинематография</c:v>
                </c:pt>
                <c:pt idx="7">
                  <c:v>Физическая культура и спорт</c:v>
                </c:pt>
              </c:strCache>
            </c:strRef>
          </c:cat>
          <c:val>
            <c:numRef>
              <c:f>Лист3!$B$2:$I$2</c:f>
              <c:numCache>
                <c:formatCode>General</c:formatCode>
                <c:ptCount val="8"/>
                <c:pt idx="0">
                  <c:v>6524.3</c:v>
                </c:pt>
                <c:pt idx="1">
                  <c:v>400.8</c:v>
                </c:pt>
                <c:pt idx="2" formatCode="0.0">
                  <c:v>80</c:v>
                </c:pt>
                <c:pt idx="3">
                  <c:v>8320.7999999999956</c:v>
                </c:pt>
                <c:pt idx="4">
                  <c:v>1220.9000000000001</c:v>
                </c:pt>
                <c:pt idx="5" formatCode="0.0">
                  <c:v>0</c:v>
                </c:pt>
                <c:pt idx="6">
                  <c:v>5692.8</c:v>
                </c:pt>
                <c:pt idx="7" formatCode="0.0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F549-47F1-A731-7FF1801DF15D}"/>
            </c:ext>
          </c:extLst>
        </c:ser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536044824840877"/>
          <c:y val="0.1095625334670761"/>
          <c:w val="0.31167893710502548"/>
          <c:h val="0.84646738515607856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hPercent val="81"/>
      <c:depthPercent val="100"/>
      <c:rAngAx val="1"/>
    </c:view3D>
    <c:floor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spPr>
        <a:noFill/>
        <a:ln w="12700">
          <a:solidFill>
            <a:schemeClr val="tx1"/>
          </a:solidFill>
          <a:prstDash val="solid"/>
        </a:ln>
      </c:spPr>
    </c:sideWall>
    <c:backWall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1943793911007011"/>
          <c:y val="4.7210300429184553E-2"/>
          <c:w val="0.53747072599531509"/>
          <c:h val="0.82618025751072965"/>
        </c:manualLayout>
      </c:layout>
      <c:bar3D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Общий объем расходов бюджета</c:v>
                </c:pt>
              </c:strCache>
            </c:strRef>
          </c:tx>
          <c:spPr>
            <a:solidFill>
              <a:srgbClr val="FF00FF"/>
            </a:solidFill>
            <a:ln w="12678">
              <a:solidFill>
                <a:schemeClr val="tx1"/>
              </a:solidFill>
              <a:prstDash val="solid"/>
            </a:ln>
          </c:spPr>
          <c:cat>
            <c:strRef>
              <c:f>Sheet1!$B$1:$E$1</c:f>
              <c:strCache>
                <c:ptCount val="3"/>
                <c:pt idx="0">
                  <c:v>2025г.</c:v>
                </c:pt>
                <c:pt idx="1">
                  <c:v>2026г.</c:v>
                </c:pt>
                <c:pt idx="2">
                  <c:v>2027г.</c:v>
                </c:pt>
              </c:strCache>
            </c:strRef>
          </c:cat>
          <c:val>
            <c:numRef>
              <c:f>Sheet1!$B$2:$E$2</c:f>
              <c:numCache>
                <c:formatCode>#,##0.00</c:formatCode>
                <c:ptCount val="4"/>
                <c:pt idx="0">
                  <c:v>23055.3</c:v>
                </c:pt>
                <c:pt idx="1">
                  <c:v>92165.6</c:v>
                </c:pt>
                <c:pt idx="2">
                  <c:v>13559.1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54F-48A4-A6B7-D521B9E24F4E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муниципальные программы</c:v>
                </c:pt>
              </c:strCache>
            </c:strRef>
          </c:tx>
          <c:spPr>
            <a:solidFill>
              <a:srgbClr val="00FF00"/>
            </a:solidFill>
            <a:ln w="12678">
              <a:solidFill>
                <a:schemeClr val="tx1"/>
              </a:solidFill>
              <a:prstDash val="solid"/>
            </a:ln>
          </c:spPr>
          <c:cat>
            <c:strRef>
              <c:f>Sheet1!$B$1:$E$1</c:f>
              <c:strCache>
                <c:ptCount val="3"/>
                <c:pt idx="0">
                  <c:v>2025г.</c:v>
                </c:pt>
                <c:pt idx="1">
                  <c:v>2026г.</c:v>
                </c:pt>
                <c:pt idx="2">
                  <c:v>2027г.</c:v>
                </c:pt>
              </c:strCache>
            </c:strRef>
          </c:cat>
          <c:val>
            <c:numRef>
              <c:f>Sheet1!$B$3:$E$3</c:f>
              <c:numCache>
                <c:formatCode>#,##0.00</c:formatCode>
                <c:ptCount val="4"/>
                <c:pt idx="0">
                  <c:v>15584.5</c:v>
                </c:pt>
                <c:pt idx="1">
                  <c:v>86370.3</c:v>
                </c:pt>
                <c:pt idx="2">
                  <c:v>10103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54F-48A4-A6B7-D521B9E24F4E}"/>
            </c:ext>
          </c:extLst>
        </c:ser>
        <c:gapDepth val="0"/>
        <c:shape val="box"/>
        <c:axId val="151673856"/>
        <c:axId val="151675648"/>
        <c:axId val="0"/>
      </c:bar3DChart>
      <c:catAx>
        <c:axId val="151673856"/>
        <c:scaling>
          <c:orientation val="minMax"/>
        </c:scaling>
        <c:axPos val="b"/>
        <c:numFmt formatCode="General" sourceLinked="1"/>
        <c:tickLblPos val="low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7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51675648"/>
        <c:crosses val="autoZero"/>
        <c:auto val="1"/>
        <c:lblAlgn val="ctr"/>
        <c:lblOffset val="100"/>
        <c:tickLblSkip val="1"/>
        <c:tickMarkSkip val="1"/>
      </c:catAx>
      <c:valAx>
        <c:axId val="151675648"/>
        <c:scaling>
          <c:orientation val="minMax"/>
        </c:scaling>
        <c:axPos val="l"/>
        <c:majorGridlines>
          <c:spPr>
            <a:ln w="3169">
              <a:solidFill>
                <a:schemeClr val="tx1"/>
              </a:solidFill>
              <a:prstDash val="solid"/>
            </a:ln>
          </c:spPr>
        </c:majorGridlines>
        <c:numFmt formatCode="#,##0.00" sourceLinked="1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7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51673856"/>
        <c:crosses val="autoZero"/>
        <c:crossBetween val="between"/>
      </c:valAx>
      <c:spPr>
        <a:noFill/>
        <a:ln w="25356">
          <a:noFill/>
        </a:ln>
      </c:spPr>
    </c:plotArea>
    <c:legend>
      <c:legendPos val="r"/>
      <c:layout>
        <c:manualLayout>
          <c:xMode val="edge"/>
          <c:yMode val="edge"/>
          <c:x val="0.66393437874866912"/>
          <c:y val="0.16738187336388807"/>
          <c:w val="0.33606557377049295"/>
          <c:h val="0.59227467811158863"/>
        </c:manualLayout>
      </c:layout>
      <c:spPr>
        <a:noFill/>
        <a:ln w="25356">
          <a:noFill/>
        </a:ln>
      </c:spPr>
      <c:txPr>
        <a:bodyPr/>
        <a:lstStyle/>
        <a:p>
          <a:pPr>
            <a:defRPr sz="1652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797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45E29D-DD62-41A7-9A27-55D757AFB9B7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8E54C20-AEDF-4DE4-8141-D99DADEBF205}">
      <dgm:prSet phldrT="[Текст]"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Основа формирования проекта бюджета 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Петровского сельского поселения Мясниковского </a:t>
          </a:r>
          <a:r>
            <a: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района на 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2025 </a:t>
          </a:r>
          <a:r>
            <a: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год и плановый период 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2026 и 2027 </a:t>
          </a:r>
          <a:r>
            <a: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годов</a:t>
          </a:r>
        </a:p>
      </dgm:t>
    </dgm:pt>
    <dgm:pt modelId="{F447E71B-38D7-4EF6-99A0-01CB8D89ACD0}" type="parTrans" cxnId="{A0E3C933-75D0-4FB8-A670-1EBC3576ED2D}">
      <dgm:prSet/>
      <dgm:spPr/>
      <dgm:t>
        <a:bodyPr/>
        <a:lstStyle/>
        <a:p>
          <a:endParaRPr lang="ru-RU"/>
        </a:p>
      </dgm:t>
    </dgm:pt>
    <dgm:pt modelId="{629A806B-0E51-4553-ABF4-8B0174B46B49}" type="sibTrans" cxnId="{A0E3C933-75D0-4FB8-A670-1EBC3576ED2D}">
      <dgm:prSet/>
      <dgm:spPr/>
      <dgm:t>
        <a:bodyPr/>
        <a:lstStyle/>
        <a:p>
          <a:endParaRPr lang="ru-RU"/>
        </a:p>
      </dgm:t>
    </dgm:pt>
    <dgm:pt modelId="{5455ACDF-60C5-4167-87A1-29BAE2611F9F}">
      <dgm:prSet phldrT="[Текст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Проект областного закона «Об областном бюджете на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2025 </a:t>
          </a:r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год и на плановый период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2026 </a:t>
          </a:r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и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2027 </a:t>
          </a:r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годов»</a:t>
          </a:r>
        </a:p>
      </dgm:t>
    </dgm:pt>
    <dgm:pt modelId="{EE1E1E93-492B-4752-8771-29B7E012A160}" type="parTrans" cxnId="{C4CF7E9F-FBEB-4861-880E-D0A079A07CD1}">
      <dgm:prSet/>
      <dgm:spPr/>
      <dgm:t>
        <a:bodyPr/>
        <a:lstStyle/>
        <a:p>
          <a:endParaRPr lang="ru-RU"/>
        </a:p>
      </dgm:t>
    </dgm:pt>
    <dgm:pt modelId="{8BED254E-C52A-435B-8AEF-9276B7C23FCD}" type="sibTrans" cxnId="{C4CF7E9F-FBEB-4861-880E-D0A079A07CD1}">
      <dgm:prSet/>
      <dgm:spPr/>
      <dgm:t>
        <a:bodyPr/>
        <a:lstStyle/>
        <a:p>
          <a:endParaRPr lang="ru-RU"/>
        </a:p>
      </dgm:t>
    </dgm:pt>
    <dgm:pt modelId="{32577181-D210-4440-B4C4-2C31499A9FC9}">
      <dgm:prSet phldrT="[Текст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Основные направления бюджетной политики и основные направления  налоговой политики </a:t>
          </a:r>
          <a:r>
            <a:rPr lang="ru-RU" sz="120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Петровского сельского </a:t>
          </a:r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поселения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на 2025-2027 годы</a:t>
          </a:r>
          <a:endParaRPr lang="ru-RU" sz="1200" dirty="0">
            <a:solidFill>
              <a:schemeClr val="tx1">
                <a:lumMod val="95000"/>
                <a:lumOff val="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975F5F54-8F33-4342-8B29-8F29F8D67DB4}" type="parTrans" cxnId="{A20D9942-A971-4A59-83A7-8F08DDF7BD6D}">
      <dgm:prSet/>
      <dgm:spPr/>
      <dgm:t>
        <a:bodyPr/>
        <a:lstStyle/>
        <a:p>
          <a:endParaRPr lang="ru-RU"/>
        </a:p>
      </dgm:t>
    </dgm:pt>
    <dgm:pt modelId="{3A352F1C-685F-437C-B4DC-389D18335C9C}" type="sibTrans" cxnId="{A20D9942-A971-4A59-83A7-8F08DDF7BD6D}">
      <dgm:prSet/>
      <dgm:spPr/>
      <dgm:t>
        <a:bodyPr/>
        <a:lstStyle/>
        <a:p>
          <a:endParaRPr lang="ru-RU"/>
        </a:p>
      </dgm:t>
    </dgm:pt>
    <dgm:pt modelId="{FDED49B2-9BC1-4499-9A39-CA1A64D4D91F}">
      <dgm:prSet phldrT="[Текст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Муниципальные программы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Петровского сельского </a:t>
          </a:r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поселения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Мясниковского </a:t>
          </a:r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района </a:t>
          </a:r>
        </a:p>
      </dgm:t>
    </dgm:pt>
    <dgm:pt modelId="{34D28E53-EFC3-45B4-B690-479F575FFEA3}" type="parTrans" cxnId="{E0441DBC-1177-418A-83AE-0DCE178E899C}">
      <dgm:prSet/>
      <dgm:spPr/>
      <dgm:t>
        <a:bodyPr/>
        <a:lstStyle/>
        <a:p>
          <a:endParaRPr lang="ru-RU"/>
        </a:p>
      </dgm:t>
    </dgm:pt>
    <dgm:pt modelId="{8F7FB4EF-62C9-47CF-B22A-0B5C267272A7}" type="sibTrans" cxnId="{E0441DBC-1177-418A-83AE-0DCE178E899C}">
      <dgm:prSet/>
      <dgm:spPr/>
      <dgm:t>
        <a:bodyPr/>
        <a:lstStyle/>
        <a:p>
          <a:endParaRPr lang="ru-RU"/>
        </a:p>
      </dgm:t>
    </dgm:pt>
    <dgm:pt modelId="{8EFC5A77-6E7D-450F-9384-1E9D6A4D5640}">
      <dgm:prSet phldrT="[Текст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Прогноз социально-экономического развития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Петровского сельского </a:t>
          </a:r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поселения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Мясниковского </a:t>
          </a:r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района на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2025-2027 </a:t>
          </a:r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годы</a:t>
          </a:r>
        </a:p>
      </dgm:t>
    </dgm:pt>
    <dgm:pt modelId="{00CC3054-8EF7-48B5-9617-692D3F3A1805}" type="parTrans" cxnId="{7948D6DC-085D-4FA3-B69C-C625B1318F76}">
      <dgm:prSet/>
      <dgm:spPr/>
      <dgm:t>
        <a:bodyPr/>
        <a:lstStyle/>
        <a:p>
          <a:endParaRPr lang="ru-RU"/>
        </a:p>
      </dgm:t>
    </dgm:pt>
    <dgm:pt modelId="{D958899C-6BC4-484B-BC94-078B7B1C7D04}" type="sibTrans" cxnId="{7948D6DC-085D-4FA3-B69C-C625B1318F76}">
      <dgm:prSet/>
      <dgm:spPr/>
      <dgm:t>
        <a:bodyPr/>
        <a:lstStyle/>
        <a:p>
          <a:endParaRPr lang="ru-RU"/>
        </a:p>
      </dgm:t>
    </dgm:pt>
    <dgm:pt modelId="{C0EC7E88-BA1A-43D0-BBD3-F56BD0E40B73}" type="pres">
      <dgm:prSet presAssocID="{E545E29D-DD62-41A7-9A27-55D757AFB9B7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962C16F-E6CF-4E0F-A188-5C8495C8EF20}" type="pres">
      <dgm:prSet presAssocID="{88E54C20-AEDF-4DE4-8141-D99DADEBF205}" presName="centerShape" presStyleLbl="node0" presStyleIdx="0" presStyleCnt="1" custScaleX="120361" custScaleY="125462" custLinFactNeighborX="-6767" custLinFactNeighborY="1353"/>
      <dgm:spPr/>
      <dgm:t>
        <a:bodyPr/>
        <a:lstStyle/>
        <a:p>
          <a:endParaRPr lang="ru-RU"/>
        </a:p>
      </dgm:t>
    </dgm:pt>
    <dgm:pt modelId="{E81DC298-95F1-4C16-B23B-72D56A06EA14}" type="pres">
      <dgm:prSet presAssocID="{5455ACDF-60C5-4167-87A1-29BAE2611F9F}" presName="node" presStyleLbl="node1" presStyleIdx="0" presStyleCnt="4" custScaleX="274309" custRadScaleRad="101169" custRadScaleInc="-276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4E11B6-6EB7-4B09-AFE6-CBB08C65068E}" type="pres">
      <dgm:prSet presAssocID="{5455ACDF-60C5-4167-87A1-29BAE2611F9F}" presName="dummy" presStyleCnt="0"/>
      <dgm:spPr/>
    </dgm:pt>
    <dgm:pt modelId="{E2241868-7F0A-4349-9C0A-91AA9DA88569}" type="pres">
      <dgm:prSet presAssocID="{8BED254E-C52A-435B-8AEF-9276B7C23FCD}" presName="sibTrans" presStyleLbl="sibTrans2D1" presStyleIdx="0" presStyleCnt="4"/>
      <dgm:spPr/>
      <dgm:t>
        <a:bodyPr/>
        <a:lstStyle/>
        <a:p>
          <a:endParaRPr lang="ru-RU"/>
        </a:p>
      </dgm:t>
    </dgm:pt>
    <dgm:pt modelId="{D16AF05E-A9D0-4B22-BD94-A572C9FED59E}" type="pres">
      <dgm:prSet presAssocID="{32577181-D210-4440-B4C4-2C31499A9FC9}" presName="node" presStyleLbl="node1" presStyleIdx="1" presStyleCnt="4" custScaleX="169800" custScaleY="131246" custRadScaleRad="104343" custRadScaleInc="29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2D305A-25D0-4223-9445-E4680330A237}" type="pres">
      <dgm:prSet presAssocID="{32577181-D210-4440-B4C4-2C31499A9FC9}" presName="dummy" presStyleCnt="0"/>
      <dgm:spPr/>
    </dgm:pt>
    <dgm:pt modelId="{A3CD22A2-FC00-412E-881B-3DAA514DB57E}" type="pres">
      <dgm:prSet presAssocID="{3A352F1C-685F-437C-B4DC-389D18335C9C}" presName="sibTrans" presStyleLbl="sibTrans2D1" presStyleIdx="1" presStyleCnt="4"/>
      <dgm:spPr/>
      <dgm:t>
        <a:bodyPr/>
        <a:lstStyle/>
        <a:p>
          <a:endParaRPr lang="ru-RU"/>
        </a:p>
      </dgm:t>
    </dgm:pt>
    <dgm:pt modelId="{57BF963C-E058-4AEB-BD4E-10EE11DEA837}" type="pres">
      <dgm:prSet presAssocID="{FDED49B2-9BC1-4499-9A39-CA1A64D4D91F}" presName="node" presStyleLbl="node1" presStyleIdx="2" presStyleCnt="4" custScaleX="2167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42959D-1C87-4DE9-BF48-C5F1AE277B34}" type="pres">
      <dgm:prSet presAssocID="{FDED49B2-9BC1-4499-9A39-CA1A64D4D91F}" presName="dummy" presStyleCnt="0"/>
      <dgm:spPr/>
    </dgm:pt>
    <dgm:pt modelId="{CA8BA697-50D7-4A40-B433-CB97AC1CDBB8}" type="pres">
      <dgm:prSet presAssocID="{8F7FB4EF-62C9-47CF-B22A-0B5C267272A7}" presName="sibTrans" presStyleLbl="sibTrans2D1" presStyleIdx="2" presStyleCnt="4"/>
      <dgm:spPr/>
      <dgm:t>
        <a:bodyPr/>
        <a:lstStyle/>
        <a:p>
          <a:endParaRPr lang="ru-RU"/>
        </a:p>
      </dgm:t>
    </dgm:pt>
    <dgm:pt modelId="{9F3764D6-34C0-47AA-98E9-DDEFED2894A0}" type="pres">
      <dgm:prSet presAssocID="{8EFC5A77-6E7D-450F-9384-1E9D6A4D5640}" presName="node" presStyleLbl="node1" presStyleIdx="3" presStyleCnt="4" custScaleX="128139" custScaleY="111567" custRadScaleRad="130319" custRadScaleInc="-15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1E64EB-CB9D-45AD-B81C-A600B6414EB9}" type="pres">
      <dgm:prSet presAssocID="{8EFC5A77-6E7D-450F-9384-1E9D6A4D5640}" presName="dummy" presStyleCnt="0"/>
      <dgm:spPr/>
    </dgm:pt>
    <dgm:pt modelId="{54FC7E48-B37F-4081-A237-3F0DC9EEC6AC}" type="pres">
      <dgm:prSet presAssocID="{D958899C-6BC4-484B-BC94-078B7B1C7D04}" presName="sibTrans" presStyleLbl="sibTrans2D1" presStyleIdx="3" presStyleCnt="4"/>
      <dgm:spPr/>
      <dgm:t>
        <a:bodyPr/>
        <a:lstStyle/>
        <a:p>
          <a:endParaRPr lang="ru-RU"/>
        </a:p>
      </dgm:t>
    </dgm:pt>
  </dgm:ptLst>
  <dgm:cxnLst>
    <dgm:cxn modelId="{42D86216-ABC7-43DD-B06F-0123D38A2195}" type="presOf" srcId="{32577181-D210-4440-B4C4-2C31499A9FC9}" destId="{D16AF05E-A9D0-4B22-BD94-A572C9FED59E}" srcOrd="0" destOrd="0" presId="urn:microsoft.com/office/officeart/2005/8/layout/radial6"/>
    <dgm:cxn modelId="{1C466A17-8F66-4C94-954F-FBAE3D3AA4A8}" type="presOf" srcId="{88E54C20-AEDF-4DE4-8141-D99DADEBF205}" destId="{C962C16F-E6CF-4E0F-A188-5C8495C8EF20}" srcOrd="0" destOrd="0" presId="urn:microsoft.com/office/officeart/2005/8/layout/radial6"/>
    <dgm:cxn modelId="{350ABDCD-0AE8-4DD2-95F5-F0BCFD6DEC88}" type="presOf" srcId="{8EFC5A77-6E7D-450F-9384-1E9D6A4D5640}" destId="{9F3764D6-34C0-47AA-98E9-DDEFED2894A0}" srcOrd="0" destOrd="0" presId="urn:microsoft.com/office/officeart/2005/8/layout/radial6"/>
    <dgm:cxn modelId="{0839E9FF-82E3-4FE9-A787-B341ED6B8F9D}" type="presOf" srcId="{5455ACDF-60C5-4167-87A1-29BAE2611F9F}" destId="{E81DC298-95F1-4C16-B23B-72D56A06EA14}" srcOrd="0" destOrd="0" presId="urn:microsoft.com/office/officeart/2005/8/layout/radial6"/>
    <dgm:cxn modelId="{5C3BC65C-62B4-4AB4-B732-6A2AEFC550EA}" type="presOf" srcId="{FDED49B2-9BC1-4499-9A39-CA1A64D4D91F}" destId="{57BF963C-E058-4AEB-BD4E-10EE11DEA837}" srcOrd="0" destOrd="0" presId="urn:microsoft.com/office/officeart/2005/8/layout/radial6"/>
    <dgm:cxn modelId="{A0E3C933-75D0-4FB8-A670-1EBC3576ED2D}" srcId="{E545E29D-DD62-41A7-9A27-55D757AFB9B7}" destId="{88E54C20-AEDF-4DE4-8141-D99DADEBF205}" srcOrd="0" destOrd="0" parTransId="{F447E71B-38D7-4EF6-99A0-01CB8D89ACD0}" sibTransId="{629A806B-0E51-4553-ABF4-8B0174B46B49}"/>
    <dgm:cxn modelId="{7948D6DC-085D-4FA3-B69C-C625B1318F76}" srcId="{88E54C20-AEDF-4DE4-8141-D99DADEBF205}" destId="{8EFC5A77-6E7D-450F-9384-1E9D6A4D5640}" srcOrd="3" destOrd="0" parTransId="{00CC3054-8EF7-48B5-9617-692D3F3A1805}" sibTransId="{D958899C-6BC4-484B-BC94-078B7B1C7D04}"/>
    <dgm:cxn modelId="{482CD76E-3541-408F-9B05-154319B98308}" type="presOf" srcId="{E545E29D-DD62-41A7-9A27-55D757AFB9B7}" destId="{C0EC7E88-BA1A-43D0-BBD3-F56BD0E40B73}" srcOrd="0" destOrd="0" presId="urn:microsoft.com/office/officeart/2005/8/layout/radial6"/>
    <dgm:cxn modelId="{ABB50D0A-DFEC-4710-8325-F78A1B82AA4A}" type="presOf" srcId="{D958899C-6BC4-484B-BC94-078B7B1C7D04}" destId="{54FC7E48-B37F-4081-A237-3F0DC9EEC6AC}" srcOrd="0" destOrd="0" presId="urn:microsoft.com/office/officeart/2005/8/layout/radial6"/>
    <dgm:cxn modelId="{F1C402D6-601D-4319-A3A2-D680FE849E8A}" type="presOf" srcId="{8BED254E-C52A-435B-8AEF-9276B7C23FCD}" destId="{E2241868-7F0A-4349-9C0A-91AA9DA88569}" srcOrd="0" destOrd="0" presId="urn:microsoft.com/office/officeart/2005/8/layout/radial6"/>
    <dgm:cxn modelId="{32456CC0-CE5A-45C8-8B84-4B851CEFB27D}" type="presOf" srcId="{8F7FB4EF-62C9-47CF-B22A-0B5C267272A7}" destId="{CA8BA697-50D7-4A40-B433-CB97AC1CDBB8}" srcOrd="0" destOrd="0" presId="urn:microsoft.com/office/officeart/2005/8/layout/radial6"/>
    <dgm:cxn modelId="{A20D9942-A971-4A59-83A7-8F08DDF7BD6D}" srcId="{88E54C20-AEDF-4DE4-8141-D99DADEBF205}" destId="{32577181-D210-4440-B4C4-2C31499A9FC9}" srcOrd="1" destOrd="0" parTransId="{975F5F54-8F33-4342-8B29-8F29F8D67DB4}" sibTransId="{3A352F1C-685F-437C-B4DC-389D18335C9C}"/>
    <dgm:cxn modelId="{A1CEB53B-641D-497B-8404-ECDCE7F46499}" type="presOf" srcId="{3A352F1C-685F-437C-B4DC-389D18335C9C}" destId="{A3CD22A2-FC00-412E-881B-3DAA514DB57E}" srcOrd="0" destOrd="0" presId="urn:microsoft.com/office/officeart/2005/8/layout/radial6"/>
    <dgm:cxn modelId="{E0441DBC-1177-418A-83AE-0DCE178E899C}" srcId="{88E54C20-AEDF-4DE4-8141-D99DADEBF205}" destId="{FDED49B2-9BC1-4499-9A39-CA1A64D4D91F}" srcOrd="2" destOrd="0" parTransId="{34D28E53-EFC3-45B4-B690-479F575FFEA3}" sibTransId="{8F7FB4EF-62C9-47CF-B22A-0B5C267272A7}"/>
    <dgm:cxn modelId="{C4CF7E9F-FBEB-4861-880E-D0A079A07CD1}" srcId="{88E54C20-AEDF-4DE4-8141-D99DADEBF205}" destId="{5455ACDF-60C5-4167-87A1-29BAE2611F9F}" srcOrd="0" destOrd="0" parTransId="{EE1E1E93-492B-4752-8771-29B7E012A160}" sibTransId="{8BED254E-C52A-435B-8AEF-9276B7C23FCD}"/>
    <dgm:cxn modelId="{510B3D08-F60D-4256-BDE4-DE1D4C29B64C}" type="presParOf" srcId="{C0EC7E88-BA1A-43D0-BBD3-F56BD0E40B73}" destId="{C962C16F-E6CF-4E0F-A188-5C8495C8EF20}" srcOrd="0" destOrd="0" presId="urn:microsoft.com/office/officeart/2005/8/layout/radial6"/>
    <dgm:cxn modelId="{797ED069-E356-46D7-B25F-115D02200DCA}" type="presParOf" srcId="{C0EC7E88-BA1A-43D0-BBD3-F56BD0E40B73}" destId="{E81DC298-95F1-4C16-B23B-72D56A06EA14}" srcOrd="1" destOrd="0" presId="urn:microsoft.com/office/officeart/2005/8/layout/radial6"/>
    <dgm:cxn modelId="{D128022B-B7AE-4E97-9C99-88A83477D969}" type="presParOf" srcId="{C0EC7E88-BA1A-43D0-BBD3-F56BD0E40B73}" destId="{5E4E11B6-6EB7-4B09-AFE6-CBB08C65068E}" srcOrd="2" destOrd="0" presId="urn:microsoft.com/office/officeart/2005/8/layout/radial6"/>
    <dgm:cxn modelId="{4D07518B-4D8F-48EF-BF16-9AC3AC35D83A}" type="presParOf" srcId="{C0EC7E88-BA1A-43D0-BBD3-F56BD0E40B73}" destId="{E2241868-7F0A-4349-9C0A-91AA9DA88569}" srcOrd="3" destOrd="0" presId="urn:microsoft.com/office/officeart/2005/8/layout/radial6"/>
    <dgm:cxn modelId="{27F1FE02-798E-43E6-AA49-CAAF1D074D03}" type="presParOf" srcId="{C0EC7E88-BA1A-43D0-BBD3-F56BD0E40B73}" destId="{D16AF05E-A9D0-4B22-BD94-A572C9FED59E}" srcOrd="4" destOrd="0" presId="urn:microsoft.com/office/officeart/2005/8/layout/radial6"/>
    <dgm:cxn modelId="{D4B9B6E2-40B4-41D2-8EA2-B5BC7BD62433}" type="presParOf" srcId="{C0EC7E88-BA1A-43D0-BBD3-F56BD0E40B73}" destId="{D12D305A-25D0-4223-9445-E4680330A237}" srcOrd="5" destOrd="0" presId="urn:microsoft.com/office/officeart/2005/8/layout/radial6"/>
    <dgm:cxn modelId="{A6CA7A9D-69A6-4B29-9E07-2EEE7B8D7A01}" type="presParOf" srcId="{C0EC7E88-BA1A-43D0-BBD3-F56BD0E40B73}" destId="{A3CD22A2-FC00-412E-881B-3DAA514DB57E}" srcOrd="6" destOrd="0" presId="urn:microsoft.com/office/officeart/2005/8/layout/radial6"/>
    <dgm:cxn modelId="{1983559C-7E61-49EE-AF19-1F7644932085}" type="presParOf" srcId="{C0EC7E88-BA1A-43D0-BBD3-F56BD0E40B73}" destId="{57BF963C-E058-4AEB-BD4E-10EE11DEA837}" srcOrd="7" destOrd="0" presId="urn:microsoft.com/office/officeart/2005/8/layout/radial6"/>
    <dgm:cxn modelId="{851E2F53-8B8D-44B7-9539-B080A606C0C5}" type="presParOf" srcId="{C0EC7E88-BA1A-43D0-BBD3-F56BD0E40B73}" destId="{7C42959D-1C87-4DE9-BF48-C5F1AE277B34}" srcOrd="8" destOrd="0" presId="urn:microsoft.com/office/officeart/2005/8/layout/radial6"/>
    <dgm:cxn modelId="{F4150EB8-56A2-4FCE-B780-A759CF95DD13}" type="presParOf" srcId="{C0EC7E88-BA1A-43D0-BBD3-F56BD0E40B73}" destId="{CA8BA697-50D7-4A40-B433-CB97AC1CDBB8}" srcOrd="9" destOrd="0" presId="urn:microsoft.com/office/officeart/2005/8/layout/radial6"/>
    <dgm:cxn modelId="{F1C50255-6137-4001-9376-D347659BDB71}" type="presParOf" srcId="{C0EC7E88-BA1A-43D0-BBD3-F56BD0E40B73}" destId="{9F3764D6-34C0-47AA-98E9-DDEFED2894A0}" srcOrd="10" destOrd="0" presId="urn:microsoft.com/office/officeart/2005/8/layout/radial6"/>
    <dgm:cxn modelId="{56954CAB-2493-4FDC-898B-0E708C45EDC0}" type="presParOf" srcId="{C0EC7E88-BA1A-43D0-BBD3-F56BD0E40B73}" destId="{281E64EB-CB9D-45AD-B81C-A600B6414EB9}" srcOrd="11" destOrd="0" presId="urn:microsoft.com/office/officeart/2005/8/layout/radial6"/>
    <dgm:cxn modelId="{1742F98B-4672-4360-BA2B-B0B377538F05}" type="presParOf" srcId="{C0EC7E88-BA1A-43D0-BBD3-F56BD0E40B73}" destId="{54FC7E48-B37F-4081-A237-3F0DC9EEC6AC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FC7E48-B37F-4081-A237-3F0DC9EEC6AC}">
      <dsp:nvSpPr>
        <dsp:cNvPr id="0" name=""/>
        <dsp:cNvSpPr/>
      </dsp:nvSpPr>
      <dsp:spPr>
        <a:xfrm>
          <a:off x="1028847" y="783325"/>
          <a:ext cx="5277866" cy="5277866"/>
        </a:xfrm>
        <a:prstGeom prst="blockArc">
          <a:avLst>
            <a:gd name="adj1" fmla="val 10753782"/>
            <a:gd name="adj2" fmla="val 15959261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8BA697-50D7-4A40-B433-CB97AC1CDBB8}">
      <dsp:nvSpPr>
        <dsp:cNvPr id="0" name=""/>
        <dsp:cNvSpPr/>
      </dsp:nvSpPr>
      <dsp:spPr>
        <a:xfrm>
          <a:off x="1028999" y="797547"/>
          <a:ext cx="5277866" cy="5277866"/>
        </a:xfrm>
        <a:prstGeom prst="blockArc">
          <a:avLst>
            <a:gd name="adj1" fmla="val 5138027"/>
            <a:gd name="adj2" fmla="val 1077275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CD22A2-FC00-412E-881B-3DAA514DB57E}">
      <dsp:nvSpPr>
        <dsp:cNvPr id="0" name=""/>
        <dsp:cNvSpPr/>
      </dsp:nvSpPr>
      <dsp:spPr>
        <a:xfrm>
          <a:off x="1337163" y="792497"/>
          <a:ext cx="5277866" cy="5277866"/>
        </a:xfrm>
        <a:prstGeom prst="blockArc">
          <a:avLst>
            <a:gd name="adj1" fmla="val 52596"/>
            <a:gd name="adj2" fmla="val 5549316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241868-7F0A-4349-9C0A-91AA9DA88569}">
      <dsp:nvSpPr>
        <dsp:cNvPr id="0" name=""/>
        <dsp:cNvSpPr/>
      </dsp:nvSpPr>
      <dsp:spPr>
        <a:xfrm>
          <a:off x="1338408" y="742656"/>
          <a:ext cx="5277866" cy="5277866"/>
        </a:xfrm>
        <a:prstGeom prst="blockArc">
          <a:avLst>
            <a:gd name="adj1" fmla="val 15542608"/>
            <a:gd name="adj2" fmla="val 119089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62C16F-E6CF-4E0F-A188-5C8495C8EF20}">
      <dsp:nvSpPr>
        <dsp:cNvPr id="0" name=""/>
        <dsp:cNvSpPr/>
      </dsp:nvSpPr>
      <dsp:spPr>
        <a:xfrm>
          <a:off x="2052222" y="1973655"/>
          <a:ext cx="2926178" cy="3050191"/>
        </a:xfrm>
        <a:prstGeom prst="ellipse">
          <a:avLst/>
        </a:prstGeom>
        <a:solidFill>
          <a:schemeClr val="accent6">
            <a:lumMod val="75000"/>
          </a:schemeClr>
        </a:solidFill>
        <a:ln w="15875" cap="rnd" cmpd="sng" algn="ctr">
          <a:solidFill>
            <a:schemeClr val="accent6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Основа формирования проекта бюджета Глубокинского городского поселения Каменского района на 2021 год и плановый период 2022 и 2023 годов</a:t>
          </a:r>
        </a:p>
      </dsp:txBody>
      <dsp:txXfrm>
        <a:off x="2480751" y="2420345"/>
        <a:ext cx="2069120" cy="2156811"/>
      </dsp:txXfrm>
    </dsp:sp>
    <dsp:sp modelId="{E81DC298-95F1-4C16-B23B-72D56A06EA14}">
      <dsp:nvSpPr>
        <dsp:cNvPr id="0" name=""/>
        <dsp:cNvSpPr/>
      </dsp:nvSpPr>
      <dsp:spPr>
        <a:xfrm>
          <a:off x="1153300" y="0"/>
          <a:ext cx="4668238" cy="1701817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Проект областного закона «Об областном бюджете на 2021 год и на плановый период 2022 и 2023 годов»</a:t>
          </a:r>
        </a:p>
      </dsp:txBody>
      <dsp:txXfrm>
        <a:off x="1836948" y="249225"/>
        <a:ext cx="3300942" cy="1203367"/>
      </dsp:txXfrm>
    </dsp:sp>
    <dsp:sp modelId="{D16AF05E-A9D0-4B22-BD94-A572C9FED59E}">
      <dsp:nvSpPr>
        <dsp:cNvPr id="0" name=""/>
        <dsp:cNvSpPr/>
      </dsp:nvSpPr>
      <dsp:spPr>
        <a:xfrm>
          <a:off x="5108620" y="2354082"/>
          <a:ext cx="2889686" cy="2233567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Основные направления бюджетной политики и основные направления  налоговой политики Глубокинского городского поселения Каменского района на 2021-2023 годы</a:t>
          </a:r>
        </a:p>
      </dsp:txBody>
      <dsp:txXfrm>
        <a:off x="5531805" y="2681180"/>
        <a:ext cx="2043316" cy="1579371"/>
      </dsp:txXfrm>
    </dsp:sp>
    <dsp:sp modelId="{57BF963C-E058-4AEB-BD4E-10EE11DEA837}">
      <dsp:nvSpPr>
        <dsp:cNvPr id="0" name=""/>
        <dsp:cNvSpPr/>
      </dsp:nvSpPr>
      <dsp:spPr>
        <a:xfrm>
          <a:off x="2019684" y="5155759"/>
          <a:ext cx="3688978" cy="1701817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Муниципальные программы Глубокинского городского поселения Каменского района </a:t>
          </a:r>
        </a:p>
      </dsp:txBody>
      <dsp:txXfrm>
        <a:off x="2559922" y="5404984"/>
        <a:ext cx="2608502" cy="1203367"/>
      </dsp:txXfrm>
    </dsp:sp>
    <dsp:sp modelId="{9F3764D6-34C0-47AA-98E9-DDEFED2894A0}">
      <dsp:nvSpPr>
        <dsp:cNvPr id="0" name=""/>
        <dsp:cNvSpPr/>
      </dsp:nvSpPr>
      <dsp:spPr>
        <a:xfrm>
          <a:off x="0" y="2507579"/>
          <a:ext cx="2180691" cy="1898666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Прогноз социально-экономического развития Глубокинского городского поселения Каменского района на 2021-2023 годы</a:t>
          </a:r>
        </a:p>
      </dsp:txBody>
      <dsp:txXfrm>
        <a:off x="319355" y="2785632"/>
        <a:ext cx="1541981" cy="13425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1451" y="0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E8DF38-9E36-4C3B-9517-345BD22E9B34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1451" y="9428583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E5C209-719A-400B-8F0B-222562DAE0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08467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1451" y="0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E1FF2-68E0-4C80-BC11-2C00D1E75828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96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1451" y="9428583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97110-6AA5-4FFA-8EE8-74D3B1B4A8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16802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97110-6AA5-4FFA-8EE8-74D3B1B4A8C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8233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9711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5882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0367887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68127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78461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24273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05618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8171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10759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5031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00979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72541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62349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48716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73522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56958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3252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  <p:sldLayoutId id="2147483894" r:id="rId12"/>
    <p:sldLayoutId id="2147483895" r:id="rId13"/>
    <p:sldLayoutId id="2147483896" r:id="rId14"/>
    <p:sldLayoutId id="2147483897" r:id="rId15"/>
    <p:sldLayoutId id="214748389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88533" y="808892"/>
            <a:ext cx="7755467" cy="4818185"/>
          </a:xfrm>
          <a:solidFill>
            <a:srgbClr val="7030A0"/>
          </a:solidFill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dirty="0"/>
              <a:t>ПРОЕКТ </a:t>
            </a:r>
            <a:r>
              <a:rPr lang="ru-RU" sz="4900" dirty="0"/>
              <a:t>Бюджета                   </a:t>
            </a:r>
            <a:r>
              <a:rPr lang="ru-RU" sz="4900" dirty="0" smtClean="0"/>
              <a:t>Петровского сельского поселения Мясниковского  </a:t>
            </a:r>
            <a:r>
              <a:rPr lang="ru-RU" sz="4900" dirty="0"/>
              <a:t>района </a:t>
            </a:r>
            <a:br>
              <a:rPr lang="ru-RU" sz="4900" dirty="0"/>
            </a:br>
            <a:r>
              <a:rPr lang="ru-RU" sz="4900" dirty="0"/>
              <a:t>на </a:t>
            </a:r>
            <a:r>
              <a:rPr lang="ru-RU" sz="4900" dirty="0" smtClean="0"/>
              <a:t>2025 </a:t>
            </a:r>
            <a:r>
              <a:rPr lang="ru-RU" sz="4900" dirty="0"/>
              <a:t>год </a:t>
            </a:r>
            <a:br>
              <a:rPr lang="ru-RU" sz="4900" dirty="0"/>
            </a:br>
            <a:r>
              <a:rPr lang="ru-RU" sz="4900" dirty="0"/>
              <a:t>и на плановый период </a:t>
            </a:r>
            <a:r>
              <a:rPr lang="ru-RU" sz="4900" dirty="0" smtClean="0"/>
              <a:t>2026 </a:t>
            </a:r>
            <a:r>
              <a:rPr lang="ru-RU" sz="4900" dirty="0"/>
              <a:t>и </a:t>
            </a:r>
            <a:r>
              <a:rPr lang="ru-RU" sz="4900" dirty="0" smtClean="0"/>
              <a:t>2027 </a:t>
            </a:r>
            <a:r>
              <a:rPr lang="ru-RU" sz="4900" dirty="0"/>
              <a:t>годов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49550325"/>
              </p:ext>
            </p:extLst>
          </p:nvPr>
        </p:nvGraphicFramePr>
        <p:xfrm>
          <a:off x="1559625" y="0"/>
          <a:ext cx="7211842" cy="112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118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12268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Перечень муниципальных программ</a:t>
                      </a:r>
                    </a:p>
                    <a:p>
                      <a:pPr algn="ctr"/>
                      <a:r>
                        <a:rPr lang="ru-RU" dirty="0"/>
                        <a:t>на </a:t>
                      </a:r>
                      <a:r>
                        <a:rPr lang="ru-RU" dirty="0" smtClean="0"/>
                        <a:t>2025-2027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/>
                        <a:t>годы</a:t>
                      </a:r>
                      <a:endParaRPr lang="ru-RU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2" name="Скругленный прямоугольник 11"/>
          <p:cNvSpPr/>
          <p:nvPr/>
        </p:nvSpPr>
        <p:spPr>
          <a:xfrm>
            <a:off x="1117599" y="1448790"/>
            <a:ext cx="4301067" cy="73627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/>
              <a:t>Защита населения и территории от </a:t>
            </a:r>
            <a:r>
              <a:rPr lang="ru-RU" sz="1200" dirty="0" smtClean="0"/>
              <a:t>чрезвычайных </a:t>
            </a:r>
            <a:r>
              <a:rPr lang="ru-RU" sz="1200" dirty="0"/>
              <a:t>ситуаций, обеспечение пожарной безопасности и безопасности людей на водных объектах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520266" y="1425040"/>
            <a:ext cx="3375377" cy="73626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200" dirty="0"/>
              <a:t>Развитие транспортной системы</a:t>
            </a:r>
            <a:endParaRPr lang="ru-RU" sz="1200" dirty="0">
              <a:solidFill>
                <a:prstClr val="black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700889" y="2446318"/>
            <a:ext cx="3194753" cy="99752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200" dirty="0">
                <a:solidFill>
                  <a:prstClr val="black"/>
                </a:solidFill>
              </a:rPr>
              <a:t>Развитие культуры 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700888" y="3626778"/>
            <a:ext cx="3194753" cy="111988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200" dirty="0"/>
              <a:t>Благоустройство </a:t>
            </a:r>
            <a:r>
              <a:rPr lang="ru-RU" sz="1200" dirty="0" smtClean="0"/>
              <a:t>Петровского сельского поселения</a:t>
            </a:r>
            <a:endParaRPr lang="ru-RU" sz="1200" dirty="0">
              <a:solidFill>
                <a:prstClr val="black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117598" y="2493818"/>
            <a:ext cx="4301067" cy="99752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Информационное общество</a:t>
            </a:r>
            <a:endParaRPr lang="ru-RU" sz="1200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309511" y="3716977"/>
            <a:ext cx="4210754" cy="78377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200" dirty="0"/>
              <a:t>Комплексное развитие </a:t>
            </a:r>
            <a:r>
              <a:rPr lang="ru-RU" sz="1200" dirty="0" smtClean="0"/>
              <a:t> </a:t>
            </a:r>
            <a:r>
              <a:rPr lang="ru-RU" sz="1200" dirty="0"/>
              <a:t>коммунальной инфраструктуры </a:t>
            </a:r>
            <a:r>
              <a:rPr lang="ru-RU" sz="1200" dirty="0" smtClean="0"/>
              <a:t> Петровского сельского </a:t>
            </a:r>
            <a:r>
              <a:rPr lang="ru-RU" sz="1200" dirty="0"/>
              <a:t>поселения</a:t>
            </a:r>
            <a:endParaRPr lang="ru-RU" sz="1200" dirty="0">
              <a:solidFill>
                <a:prstClr val="black"/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682043" y="4702630"/>
            <a:ext cx="3838221" cy="8193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200" dirty="0"/>
              <a:t>Развитие физической культуры и спорта</a:t>
            </a:r>
            <a:endParaRPr lang="ru-RU" sz="1200" dirty="0">
              <a:solidFill>
                <a:prstClr val="black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5813778" y="4833258"/>
            <a:ext cx="3081862" cy="74814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/>
              <a:t>Муниципальная политика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2023775" y="5741720"/>
            <a:ext cx="5249333" cy="84908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Обеспечение общественного порядка и противодействие преступности</a:t>
            </a:r>
            <a:endParaRPr lang="ru-RU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0"/>
              </a:spcBef>
              <a:defRPr/>
            </a:pPr>
            <a:r>
              <a:rPr lang="ru-RU" sz="2800" b="1" dirty="0">
                <a:solidFill>
                  <a:prstClr val="black"/>
                </a:solidFill>
                <a:latin typeface="Times New Roman" pitchFamily="18" charset="0"/>
              </a:rPr>
              <a:t>Объем муниципальных программ в </a:t>
            </a:r>
          </a:p>
          <a:p>
            <a:pPr algn="ctr">
              <a:spcBef>
                <a:spcPct val="0"/>
              </a:spcBef>
              <a:defRPr/>
            </a:pPr>
            <a:r>
              <a:rPr lang="ru-RU" sz="2800" b="1" dirty="0">
                <a:solidFill>
                  <a:prstClr val="black"/>
                </a:solidFill>
                <a:latin typeface="Times New Roman" pitchFamily="18" charset="0"/>
              </a:rPr>
              <a:t>общем объеме расходов</a:t>
            </a:r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60420972"/>
              </p:ext>
            </p:extLst>
          </p:nvPr>
        </p:nvGraphicFramePr>
        <p:xfrm>
          <a:off x="1591732" y="1371600"/>
          <a:ext cx="7552267" cy="537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4249568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населения в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Петровском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сельском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поселении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Мясниковского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района</a:t>
            </a:r>
          </a:p>
        </p:txBody>
      </p:sp>
      <p:graphicFrame>
        <p:nvGraphicFramePr>
          <p:cNvPr id="13" name="Объект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47996111"/>
              </p:ext>
            </p:extLst>
          </p:nvPr>
        </p:nvGraphicFramePr>
        <p:xfrm>
          <a:off x="1868488" y="1625598"/>
          <a:ext cx="5796668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66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088445"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  <a:p>
                      <a:pPr algn="ctr"/>
                      <a:endParaRPr lang="ru-RU" sz="2400" dirty="0"/>
                    </a:p>
                    <a:p>
                      <a:pPr algn="ctr"/>
                      <a:endParaRPr lang="ru-RU" sz="2400" dirty="0"/>
                    </a:p>
                    <a:p>
                      <a:pPr algn="ctr"/>
                      <a:r>
                        <a:rPr lang="ru-RU" sz="4000" dirty="0" smtClean="0"/>
                        <a:t>3,263</a:t>
                      </a:r>
                      <a:endParaRPr lang="ru-RU" sz="4000" dirty="0"/>
                    </a:p>
                    <a:p>
                      <a:pPr algn="ctr"/>
                      <a:r>
                        <a:rPr lang="ru-RU" sz="4000" baseline="0" dirty="0"/>
                        <a:t> тыс. </a:t>
                      </a:r>
                    </a:p>
                    <a:p>
                      <a:pPr algn="ctr"/>
                      <a:r>
                        <a:rPr lang="ru-RU" sz="4000" baseline="0" dirty="0"/>
                        <a:t>человек</a:t>
                      </a:r>
                    </a:p>
                    <a:p>
                      <a:pPr algn="ctr"/>
                      <a:endParaRPr lang="ru-RU" sz="2400" baseline="0" dirty="0"/>
                    </a:p>
                    <a:p>
                      <a:pPr algn="ctr"/>
                      <a:endParaRPr lang="ru-RU" sz="2400" baseline="0" dirty="0"/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570391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837591" y="1063690"/>
            <a:ext cx="3675185" cy="466021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Финансовое обеспечение муниципальных </a:t>
            </a:r>
            <a:r>
              <a:rPr lang="ru-RU" dirty="0" smtClean="0">
                <a:solidFill>
                  <a:schemeClr val="tx1"/>
                </a:solidFill>
              </a:rPr>
              <a:t>учреждений культуры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2025 </a:t>
            </a:r>
            <a:r>
              <a:rPr lang="ru-RU" dirty="0">
                <a:solidFill>
                  <a:schemeClr val="tx1"/>
                </a:solidFill>
              </a:rPr>
              <a:t>год – </a:t>
            </a:r>
            <a:r>
              <a:rPr lang="ru-RU" dirty="0" smtClean="0">
                <a:solidFill>
                  <a:schemeClr val="tx1"/>
                </a:solidFill>
              </a:rPr>
              <a:t>5962,8 </a:t>
            </a:r>
            <a:r>
              <a:rPr lang="ru-RU" dirty="0">
                <a:solidFill>
                  <a:schemeClr val="tx1"/>
                </a:solidFill>
              </a:rPr>
              <a:t>тыс. руб.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2026 </a:t>
            </a:r>
            <a:r>
              <a:rPr lang="ru-RU" dirty="0">
                <a:solidFill>
                  <a:schemeClr val="tx1"/>
                </a:solidFill>
              </a:rPr>
              <a:t>год – </a:t>
            </a:r>
            <a:r>
              <a:rPr lang="ru-RU" dirty="0" smtClean="0">
                <a:solidFill>
                  <a:schemeClr val="tx1"/>
                </a:solidFill>
              </a:rPr>
              <a:t>6562,8 </a:t>
            </a:r>
            <a:r>
              <a:rPr lang="ru-RU" dirty="0">
                <a:solidFill>
                  <a:schemeClr val="tx1"/>
                </a:solidFill>
              </a:rPr>
              <a:t>тыс. руб.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2027 </a:t>
            </a:r>
            <a:r>
              <a:rPr lang="ru-RU" dirty="0">
                <a:solidFill>
                  <a:schemeClr val="tx1"/>
                </a:solidFill>
              </a:rPr>
              <a:t>год – </a:t>
            </a:r>
            <a:r>
              <a:rPr lang="ru-RU" dirty="0" smtClean="0">
                <a:solidFill>
                  <a:schemeClr val="tx1"/>
                </a:solidFill>
              </a:rPr>
              <a:t>3209,0 </a:t>
            </a:r>
            <a:r>
              <a:rPr lang="ru-RU" dirty="0">
                <a:solidFill>
                  <a:schemeClr val="tx1"/>
                </a:solidFill>
              </a:rPr>
              <a:t>тыс. руб.</a:t>
            </a:r>
          </a:p>
        </p:txBody>
      </p:sp>
      <p:sp>
        <p:nvSpPr>
          <p:cNvPr id="5" name="Прямоугольник с одним скругленным углом 4"/>
          <p:cNvSpPr/>
          <p:nvPr/>
        </p:nvSpPr>
        <p:spPr>
          <a:xfrm>
            <a:off x="5976730" y="1815549"/>
            <a:ext cx="2807423" cy="3155122"/>
          </a:xfrm>
          <a:prstGeom prst="round1Rect">
            <a:avLst>
              <a:gd name="adj" fmla="val 191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400" b="1" dirty="0">
              <a:solidFill>
                <a:schemeClr val="tx1"/>
              </a:solidFill>
            </a:endParaRPr>
          </a:p>
          <a:p>
            <a:endParaRPr lang="ru-RU" sz="1400" b="1" dirty="0">
              <a:solidFill>
                <a:schemeClr val="tx1"/>
              </a:solidFill>
            </a:endParaRPr>
          </a:p>
          <a:p>
            <a:r>
              <a:rPr lang="ru-RU" sz="1400" dirty="0" smtClean="0">
                <a:solidFill>
                  <a:schemeClr val="tx1"/>
                </a:solidFill>
              </a:rPr>
              <a:t>Муниципальное казенное учреждение культуры Петровского сельского поселения – МКУК « ДК Петровского сельского поселения»</a:t>
            </a:r>
            <a:endParaRPr lang="ru-RU" sz="1400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7043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5096" y="457199"/>
            <a:ext cx="2030681" cy="896587"/>
          </a:xfrm>
        </p:spPr>
        <p:txBody>
          <a:bodyPr>
            <a:normAutofit/>
          </a:bodyPr>
          <a:lstStyle/>
          <a:p>
            <a:endParaRPr lang="ru-RU" sz="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13491842"/>
              </p:ext>
            </p:extLst>
          </p:nvPr>
        </p:nvGraphicFramePr>
        <p:xfrm>
          <a:off x="1061156" y="0"/>
          <a:ext cx="8082844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528" y="0"/>
            <a:ext cx="7721600" cy="1463040"/>
          </a:xfr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Петровского сельского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поселения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Мясниковского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района </a:t>
            </a:r>
            <a:b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 и на плановый период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2027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годов направлен  </a:t>
            </a:r>
            <a:b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решение следующих ключевых задач: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50201961"/>
              </p:ext>
            </p:extLst>
          </p:nvPr>
        </p:nvGraphicFramePr>
        <p:xfrm>
          <a:off x="1080656" y="1600200"/>
          <a:ext cx="8063344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633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73431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891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3431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1251528" y="5047014"/>
            <a:ext cx="6590804" cy="91440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indent="450215" algn="just">
              <a:lnSpc>
                <a:spcPct val="98000"/>
              </a:lnSpc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эффективное управление расходами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360717" y="1889959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033152" y="1816925"/>
            <a:ext cx="7184571" cy="1009402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Обеспечение устойчивости и сбалансированности бюджета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Петровского сельского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поселения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Мясниковского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района </a:t>
            </a:r>
          </a:p>
        </p:txBody>
      </p:sp>
      <p:sp>
        <p:nvSpPr>
          <p:cNvPr id="9" name="Овал 8"/>
          <p:cNvSpPr/>
          <p:nvPr/>
        </p:nvSpPr>
        <p:spPr>
          <a:xfrm>
            <a:off x="1080656" y="3503221"/>
            <a:ext cx="7137070" cy="938151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обеспечение наполняемости местного бюджета собственными доходами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524000" y="495245"/>
            <a:ext cx="7236178" cy="9144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Основная идеология проекта бюджета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Петровского сельского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поселения  на период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2025-2027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годы</a:t>
            </a: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1286933" y="3859481"/>
            <a:ext cx="3296355" cy="174567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Сбалансированный бюджет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427516" y="1686295"/>
            <a:ext cx="4332661" cy="1876301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Оптимальный уровень долговой нагрузки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39679411"/>
              </p:ext>
            </p:extLst>
          </p:nvPr>
        </p:nvGraphicFramePr>
        <p:xfrm>
          <a:off x="1365957" y="2034549"/>
          <a:ext cx="7180166" cy="4823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68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6503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815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1672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607816"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Плановые бюджетные назначения на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2025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Плановые бюджетные назначения на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2026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год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Плановые бюджетные назначения на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2027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71878"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en-US" baseline="0" dirty="0"/>
                        <a:t>I. </a:t>
                      </a:r>
                      <a:r>
                        <a:rPr lang="ru-RU" baseline="0" dirty="0"/>
                        <a:t>Доходы,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ru-RU" baseline="0" dirty="0"/>
                        <a:t>всего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23055,3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92165,6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13559,1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7187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II.</a:t>
                      </a:r>
                      <a:r>
                        <a:rPr lang="en-US" baseline="0" dirty="0"/>
                        <a:t> </a:t>
                      </a:r>
                      <a:r>
                        <a:rPr lang="ru-RU" baseline="0" dirty="0"/>
                        <a:t>Расходы, всего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23055,3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92165,6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13559,1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71878">
                <a:tc>
                  <a:txBody>
                    <a:bodyPr/>
                    <a:lstStyle/>
                    <a:p>
                      <a:r>
                        <a:rPr lang="en-US" dirty="0"/>
                        <a:t>III</a:t>
                      </a:r>
                      <a:r>
                        <a:rPr lang="ru-RU" dirty="0"/>
                        <a:t>.</a:t>
                      </a:r>
                      <a:r>
                        <a:rPr lang="ru-RU" baseline="0" dirty="0"/>
                        <a:t> </a:t>
                      </a:r>
                      <a:r>
                        <a:rPr lang="ru-RU" sz="1600" baseline="0" dirty="0"/>
                        <a:t>Дефицит,</a:t>
                      </a:r>
                    </a:p>
                    <a:p>
                      <a:r>
                        <a:rPr lang="ru-RU" sz="1600" baseline="0" dirty="0" err="1"/>
                        <a:t>Профицит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/>
                        <a:t>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Овал 2"/>
          <p:cNvSpPr/>
          <p:nvPr/>
        </p:nvSpPr>
        <p:spPr>
          <a:xfrm>
            <a:off x="1496291" y="79131"/>
            <a:ext cx="7647708" cy="1890345"/>
          </a:xfrm>
          <a:prstGeom prst="ellipse">
            <a:avLst/>
          </a:prstGeom>
          <a:solidFill>
            <a:srgbClr val="4331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сновные 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характеристики проекта 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Петровского сельского 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поселения 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Мясниковского 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района на 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2025-2027 годы</a:t>
            </a:r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47065" y="1757549"/>
            <a:ext cx="9541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тыс. рублей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xmlns="" val="2504137218"/>
              </p:ext>
            </p:extLst>
          </p:nvPr>
        </p:nvGraphicFramePr>
        <p:xfrm>
          <a:off x="1343378" y="0"/>
          <a:ext cx="7800622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685808" y="676894"/>
            <a:ext cx="89479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тыс. рублей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530" y="-1"/>
            <a:ext cx="81504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Безвозмездные поступления из областного бюджета в бюджет </a:t>
            </a:r>
            <a:r>
              <a:rPr lang="ru-RU" dirty="0" smtClean="0"/>
              <a:t>Петровского сельского поселения Мясниковского </a:t>
            </a:r>
            <a:r>
              <a:rPr lang="ru-RU" dirty="0"/>
              <a:t>района </a:t>
            </a:r>
          </a:p>
          <a:p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52601042"/>
              </p:ext>
            </p:extLst>
          </p:nvPr>
        </p:nvGraphicFramePr>
        <p:xfrm>
          <a:off x="1535385" y="1099764"/>
          <a:ext cx="7177792" cy="472779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731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974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957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150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129343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Наименование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2025 </a:t>
                      </a:r>
                      <a:r>
                        <a:rPr lang="ru-RU" sz="1400" dirty="0"/>
                        <a:t>год </a:t>
                      </a:r>
                      <a:br>
                        <a:rPr lang="ru-RU" sz="1400" dirty="0"/>
                      </a:br>
                      <a:r>
                        <a:rPr lang="ru-RU" sz="1400" dirty="0"/>
                        <a:t>(проект)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2026 </a:t>
                      </a:r>
                      <a:r>
                        <a:rPr lang="ru-RU" sz="1400" dirty="0"/>
                        <a:t>год </a:t>
                      </a:r>
                      <a:br>
                        <a:rPr lang="ru-RU" sz="1400" dirty="0"/>
                      </a:br>
                      <a:r>
                        <a:rPr lang="ru-RU" sz="1400" dirty="0"/>
                        <a:t>(проект)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2027 </a:t>
                      </a:r>
                      <a:r>
                        <a:rPr lang="ru-RU" sz="1400" dirty="0"/>
                        <a:t>год </a:t>
                      </a:r>
                      <a:br>
                        <a:rPr lang="ru-RU" sz="1400" dirty="0"/>
                      </a:br>
                      <a:r>
                        <a:rPr lang="ru-RU" sz="1400" dirty="0"/>
                        <a:t>(проект)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7264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Безвозмездные</a:t>
                      </a:r>
                      <a:r>
                        <a:rPr lang="ru-RU" sz="1600" baseline="0" dirty="0" smtClean="0"/>
                        <a:t> поступления </a:t>
                      </a:r>
                      <a:r>
                        <a:rPr lang="ru-RU" sz="1600" dirty="0" smtClean="0"/>
                        <a:t> </a:t>
                      </a:r>
                      <a:r>
                        <a:rPr lang="ru-RU" sz="1600" dirty="0"/>
                        <a:t>ВСЕГО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921,7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437,7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0,2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8564">
                <a:tc>
                  <a:txBody>
                    <a:bodyPr/>
                    <a:lstStyle/>
                    <a:p>
                      <a:r>
                        <a:rPr lang="ru-RU" sz="1600" dirty="0"/>
                        <a:t>из них: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36050">
                <a:tc>
                  <a:txBody>
                    <a:bodyPr/>
                    <a:lstStyle/>
                    <a:p>
                      <a:r>
                        <a:rPr lang="ru-RU" sz="1600" dirty="0"/>
                        <a:t>Субвенция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401,0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437,7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0,2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172643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Дотации бюджетам городских поселений на поддержку мер по обеспечению сбалансированности бюджетов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520,7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0,0</a:t>
                      </a:r>
                      <a:endParaRPr lang="ru-RU" sz="1600" dirty="0"/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0,0</a:t>
                      </a:r>
                      <a:endParaRPr lang="ru-RU" sz="1600" dirty="0"/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 flipV="1">
            <a:off x="1964267" y="372533"/>
            <a:ext cx="66039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47391" y="372533"/>
            <a:ext cx="6638191" cy="92333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Удельный вес расходов бюджета 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Петровского сельского </a:t>
            </a:r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поселения 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Мясниковского </a:t>
            </a:r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района </a:t>
            </a:r>
            <a:b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 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2025 </a:t>
            </a:r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год</a:t>
            </a:r>
            <a:endParaRPr lang="ru-RU" dirty="0"/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xmlns="" id="{AF401880-7405-4D55-BD12-C0D1811445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541481893"/>
              </p:ext>
            </p:extLst>
          </p:nvPr>
        </p:nvGraphicFramePr>
        <p:xfrm>
          <a:off x="1404731" y="1295863"/>
          <a:ext cx="7480852" cy="5303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4668" y="0"/>
            <a:ext cx="7593390" cy="1657082"/>
          </a:xfr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2000" dirty="0"/>
              <a:t>Расходы</a:t>
            </a:r>
            <a:br>
              <a:rPr lang="ru-RU" sz="2000" dirty="0"/>
            </a:br>
            <a:r>
              <a:rPr lang="ru-RU" sz="2000" dirty="0"/>
              <a:t>бюджета </a:t>
            </a:r>
            <a:r>
              <a:rPr lang="ru-RU" sz="2000" dirty="0" smtClean="0"/>
              <a:t>Петровского сельского </a:t>
            </a:r>
            <a:r>
              <a:rPr lang="ru-RU" sz="2000" dirty="0"/>
              <a:t>поселения </a:t>
            </a:r>
            <a:r>
              <a:rPr lang="ru-RU" sz="2000" dirty="0" smtClean="0"/>
              <a:t>Мясниковского </a:t>
            </a:r>
            <a:r>
              <a:rPr lang="ru-RU" sz="2000" dirty="0"/>
              <a:t>района на </a:t>
            </a:r>
            <a:r>
              <a:rPr lang="ru-RU" sz="2000" dirty="0" smtClean="0"/>
              <a:t>2025 </a:t>
            </a:r>
            <a:r>
              <a:rPr lang="ru-RU" sz="2000" dirty="0"/>
              <a:t>год </a:t>
            </a:r>
            <a:br>
              <a:rPr lang="ru-RU" sz="2000" dirty="0"/>
            </a:br>
            <a:r>
              <a:rPr lang="ru-RU" sz="2000" dirty="0" smtClean="0"/>
              <a:t>23055,3 </a:t>
            </a:r>
            <a:r>
              <a:rPr lang="ru-RU" sz="2000" dirty="0"/>
              <a:t>тыс. рублей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43289" y="1816925"/>
            <a:ext cx="7100711" cy="4775860"/>
          </a:xfrm>
        </p:spPr>
        <p:txBody>
          <a:bodyPr>
            <a:normAutofit/>
          </a:bodyPr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lvl="0" algn="ctr"/>
            <a:r>
              <a:rPr lang="ru-RU" dirty="0">
                <a:solidFill>
                  <a:prstClr val="black"/>
                </a:solidFill>
              </a:rPr>
              <a:t>Физическая культура и спорт</a:t>
            </a:r>
          </a:p>
          <a:p>
            <a:pPr lvl="0" algn="ctr"/>
            <a:r>
              <a:rPr lang="ru-RU" dirty="0">
                <a:solidFill>
                  <a:prstClr val="black"/>
                </a:solidFill>
              </a:rPr>
              <a:t>177.0</a:t>
            </a:r>
          </a:p>
          <a:p>
            <a:pPr>
              <a:buNone/>
            </a:pPr>
            <a:endParaRPr lang="ru-RU" sz="1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53067" y="1816925"/>
            <a:ext cx="2393244" cy="154379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Общегосударственные вопросы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6524,3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42195" y="1805052"/>
            <a:ext cx="2523138" cy="154379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Национальная оборона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400,8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57245" y="1789611"/>
            <a:ext cx="2438562" cy="157110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prstClr val="black"/>
                </a:solidFill>
              </a:rPr>
              <a:t>Национальная безопасность и правоохранительная деятельность</a:t>
            </a:r>
          </a:p>
          <a:p>
            <a:pPr lvl="0" algn="ctr"/>
            <a:r>
              <a:rPr lang="ru-RU" dirty="0" smtClean="0">
                <a:solidFill>
                  <a:prstClr val="black"/>
                </a:solidFill>
              </a:rPr>
              <a:t>80,0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253067" y="3768434"/>
            <a:ext cx="2219895" cy="117170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prstClr val="black"/>
                </a:solidFill>
              </a:rPr>
              <a:t>Национальная экономика</a:t>
            </a:r>
          </a:p>
          <a:p>
            <a:pPr lvl="0" algn="ctr"/>
            <a:r>
              <a:rPr lang="ru-RU" dirty="0" smtClean="0">
                <a:solidFill>
                  <a:prstClr val="black"/>
                </a:solidFill>
              </a:rPr>
              <a:t>8320,8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646311" y="3768434"/>
            <a:ext cx="2288497" cy="114795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Жилищно-коммунальное хозяйство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1220,9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040315" y="3866605"/>
            <a:ext cx="2920805" cy="109965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Образование </a:t>
            </a:r>
            <a:r>
              <a:rPr lang="ru-RU" dirty="0" smtClean="0">
                <a:solidFill>
                  <a:schemeClr val="tx1"/>
                </a:solidFill>
              </a:rPr>
              <a:t>0,0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293487" y="5347854"/>
            <a:ext cx="3389904" cy="107875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Культура, кинематография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5962,8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4DAAAD83-A498-4287-B4BD-76438F7B1E3E}"/>
              </a:ext>
            </a:extLst>
          </p:cNvPr>
          <p:cNvSpPr/>
          <p:nvPr/>
        </p:nvSpPr>
        <p:spPr>
          <a:xfrm>
            <a:off x="5102087" y="5260772"/>
            <a:ext cx="3389904" cy="107875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Физическая культура и спорт </a:t>
            </a:r>
            <a:r>
              <a:rPr lang="ru-RU" dirty="0" smtClean="0">
                <a:solidFill>
                  <a:schemeClr val="tx1"/>
                </a:solidFill>
              </a:rPr>
              <a:t>0,0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2061</TotalTime>
  <Words>399</Words>
  <Application>Microsoft Office PowerPoint</Application>
  <PresentationFormat>Экран (4:3)</PresentationFormat>
  <Paragraphs>113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Легкий дым</vt:lpstr>
      <vt:lpstr> ПРОЕКТ Бюджета                   Петровского сельского поселения Мясниковского  района  на 2025 год  и на плановый период 2026 и 2027 годов</vt:lpstr>
      <vt:lpstr>Слайд 2</vt:lpstr>
      <vt:lpstr>БЮДЖЕТ Петровского сельского поселения Мясниковского района  на 2025 год и на плановый период 2026 и 2027 годов направлен   на решение следующих ключевых задач:</vt:lpstr>
      <vt:lpstr>Слайд 4</vt:lpstr>
      <vt:lpstr>Слайд 5</vt:lpstr>
      <vt:lpstr>Слайд 6</vt:lpstr>
      <vt:lpstr>Слайд 7</vt:lpstr>
      <vt:lpstr>Слайд 8</vt:lpstr>
      <vt:lpstr>Расходы бюджета Петровского сельского поселения Мясниковского района на 2025 год  23055,3 тыс. рублей</vt:lpstr>
      <vt:lpstr>Слайд 10</vt:lpstr>
      <vt:lpstr>Слайд 11</vt:lpstr>
      <vt:lpstr>Численность населения в Петровском сельском поселении Мясниковского района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Тарасовского района за 2013 год</dc:title>
  <dc:creator>Ольга В. Димитрова</dc:creator>
  <cp:lastModifiedBy>User</cp:lastModifiedBy>
  <cp:revision>303</cp:revision>
  <cp:lastPrinted>2018-01-10T10:21:39Z</cp:lastPrinted>
  <dcterms:created xsi:type="dcterms:W3CDTF">2014-05-06T10:06:48Z</dcterms:created>
  <dcterms:modified xsi:type="dcterms:W3CDTF">2025-01-22T12:20:28Z</dcterms:modified>
</cp:coreProperties>
</file>